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8" r:id="rId4"/>
    <p:sldId id="259" r:id="rId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00" autoAdjust="0"/>
  </p:normalViewPr>
  <p:slideViewPr>
    <p:cSldViewPr>
      <p:cViewPr varScale="1">
        <p:scale>
          <a:sx n="115" d="100"/>
          <a:sy n="115" d="100"/>
        </p:scale>
        <p:origin x="111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51EF5-E3E5-40E5-9C73-D97EB47FFA8C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C208B-8ACF-4196-8EA9-E17AE30FD6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3748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99DB-0D8E-4A05-9790-4439B2024E6E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4B803-3F1C-465B-B159-101739AB74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6040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99DB-0D8E-4A05-9790-4439B2024E6E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4B803-3F1C-465B-B159-101739AB74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53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99DB-0D8E-4A05-9790-4439B2024E6E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4B803-3F1C-465B-B159-101739AB74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3781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99DB-0D8E-4A05-9790-4439B2024E6E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4B803-3F1C-465B-B159-101739AB74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0092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99DB-0D8E-4A05-9790-4439B2024E6E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4B803-3F1C-465B-B159-101739AB74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129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99DB-0D8E-4A05-9790-4439B2024E6E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4B803-3F1C-465B-B159-101739AB74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265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99DB-0D8E-4A05-9790-4439B2024E6E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4B803-3F1C-465B-B159-101739AB74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93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99DB-0D8E-4A05-9790-4439B2024E6E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4B803-3F1C-465B-B159-101739AB74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750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99DB-0D8E-4A05-9790-4439B2024E6E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4B803-3F1C-465B-B159-101739AB74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244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99DB-0D8E-4A05-9790-4439B2024E6E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4B803-3F1C-465B-B159-101739AB74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681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99DB-0D8E-4A05-9790-4439B2024E6E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4B803-3F1C-465B-B159-101739AB74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2892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199DB-0D8E-4A05-9790-4439B2024E6E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4B803-3F1C-465B-B159-101739AB74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773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wma.or.k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19672" y="1916832"/>
            <a:ext cx="57606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spc="-300" dirty="0" smtClean="0">
                <a:solidFill>
                  <a:srgbClr val="00B05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2017</a:t>
            </a:r>
            <a:r>
              <a:rPr lang="ko-KR" altLang="en-US" sz="4400" b="1" spc="-300" dirty="0" smtClean="0">
                <a:solidFill>
                  <a:srgbClr val="00B05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년 </a:t>
            </a:r>
            <a:r>
              <a:rPr lang="en-US" altLang="ko-KR" sz="4400" b="1" spc="-300" dirty="0" smtClean="0">
                <a:solidFill>
                  <a:srgbClr val="00B05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4400" b="1" spc="-300" dirty="0" smtClean="0">
                <a:solidFill>
                  <a:srgbClr val="00B05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학기</a:t>
            </a:r>
            <a:endParaRPr lang="en-US" altLang="ko-KR" sz="4400" b="1" spc="-300" dirty="0" smtClean="0">
              <a:solidFill>
                <a:srgbClr val="00B05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4400" b="1" spc="-300" dirty="0" smtClean="0">
                <a:solidFill>
                  <a:srgbClr val="00B05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건설근로자 대학생 자녀</a:t>
            </a:r>
            <a:endParaRPr lang="en-US" altLang="ko-KR" sz="4400" b="1" spc="-300" dirty="0" smtClean="0">
              <a:solidFill>
                <a:srgbClr val="00B05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4400" b="1" spc="-300" dirty="0" smtClean="0">
                <a:solidFill>
                  <a:srgbClr val="00B05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학자금 대출이자 지원</a:t>
            </a:r>
            <a:endParaRPr lang="ko-KR" altLang="en-US" sz="4400" b="1" spc="-300" dirty="0">
              <a:solidFill>
                <a:srgbClr val="00B05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8" name="Picture 2" descr="d:\Desktop\제목 없음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89209" l="5170" r="94992">
                        <a14:foregroundMark x1="26333" y1="35971" x2="29241" y2="35971"/>
                        <a14:foregroundMark x1="27625" y1="59712" x2="27787" y2="65468"/>
                        <a14:foregroundMark x1="36511" y1="35971" x2="36511" y2="39568"/>
                        <a14:foregroundMark x1="39418" y1="39568" x2="40388" y2="39568"/>
                        <a14:foregroundMark x1="36187" y1="54676" x2="40388" y2="55396"/>
                        <a14:foregroundMark x1="44265" y1="35971" x2="48788" y2="35252"/>
                        <a14:foregroundMark x1="44426" y1="58993" x2="44426" y2="65468"/>
                        <a14:foregroundMark x1="52989" y1="35971" x2="57512" y2="35971"/>
                        <a14:foregroundMark x1="60743" y1="35971" x2="63974" y2="35971"/>
                        <a14:foregroundMark x1="66236" y1="35971" x2="66236" y2="63309"/>
                        <a14:foregroundMark x1="70113" y1="35252" x2="74798" y2="35252"/>
                        <a14:foregroundMark x1="72052" y1="46043" x2="72213" y2="49640"/>
                        <a14:foregroundMark x1="71729" y1="56835" x2="70921" y2="60432"/>
                        <a14:foregroundMark x1="78029" y1="35971" x2="80614" y2="35971"/>
                        <a14:foregroundMark x1="81260" y1="46043" x2="82229" y2="46043"/>
                        <a14:foregroundMark x1="84006" y1="36691" x2="84006" y2="64748"/>
                        <a14:foregroundMark x1="87076" y1="40288" x2="89661" y2="40288"/>
                        <a14:backgroundMark x1="11470" y1="50360" x2="13570" y2="51079"/>
                        <a14:backgroundMark x1="24879" y1="20144" x2="25040" y2="84173"/>
                        <a14:backgroundMark x1="33441" y1="20144" x2="33926" y2="84892"/>
                        <a14:backgroundMark x1="42165" y1="20144" x2="42488" y2="82734"/>
                        <a14:backgroundMark x1="50727" y1="19424" x2="50889" y2="84173"/>
                        <a14:backgroundMark x1="59612" y1="16547" x2="59612" y2="82734"/>
                        <a14:backgroundMark x1="17447" y1="34532" x2="16478" y2="38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869160"/>
            <a:ext cx="3502731" cy="72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그룹 8"/>
          <p:cNvGrpSpPr/>
          <p:nvPr/>
        </p:nvGrpSpPr>
        <p:grpSpPr>
          <a:xfrm>
            <a:off x="1475656" y="476672"/>
            <a:ext cx="5904654" cy="5904000"/>
            <a:chOff x="827583" y="3492298"/>
            <a:chExt cx="1426347" cy="1441291"/>
          </a:xfrm>
        </p:grpSpPr>
        <p:sp>
          <p:nvSpPr>
            <p:cNvPr id="10" name="원호 9"/>
            <p:cNvSpPr/>
            <p:nvPr/>
          </p:nvSpPr>
          <p:spPr>
            <a:xfrm>
              <a:off x="827583" y="3492298"/>
              <a:ext cx="1426188" cy="1432581"/>
            </a:xfrm>
            <a:prstGeom prst="arc">
              <a:avLst>
                <a:gd name="adj1" fmla="val 96480"/>
                <a:gd name="adj2" fmla="val 10591516"/>
              </a:avLst>
            </a:prstGeom>
            <a:ln w="66675">
              <a:solidFill>
                <a:srgbClr val="00B0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pc="-15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12" name="원호 11"/>
            <p:cNvSpPr/>
            <p:nvPr/>
          </p:nvSpPr>
          <p:spPr>
            <a:xfrm>
              <a:off x="827742" y="3501008"/>
              <a:ext cx="1426188" cy="1432581"/>
            </a:xfrm>
            <a:prstGeom prst="arc">
              <a:avLst>
                <a:gd name="adj1" fmla="val 8506326"/>
                <a:gd name="adj2" fmla="val 2191346"/>
              </a:avLst>
            </a:prstGeom>
            <a:ln w="9842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pc="-150">
                <a:solidFill>
                  <a:prstClr val="black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730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55576" y="260648"/>
            <a:ext cx="7632848" cy="64087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99592" y="380465"/>
            <a:ext cx="7344816" cy="6120680"/>
          </a:xfrm>
          <a:prstGeom prst="rect">
            <a:avLst/>
          </a:prstGeom>
          <a:solidFill>
            <a:srgbClr val="00B050"/>
          </a:solidFill>
          <a:ln w="63500" cap="sq" cmpd="sng"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043608" y="1916832"/>
            <a:ext cx="7056784" cy="4464496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43608" y="620688"/>
            <a:ext cx="7056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2017</a:t>
            </a:r>
            <a:r>
              <a:rPr lang="ko-KR" altLang="en-US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년 </a:t>
            </a:r>
            <a:r>
              <a:rPr lang="en-US" altLang="ko-KR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학기 건설근로자 대학생 자녀</a:t>
            </a:r>
            <a:endParaRPr lang="en-US" altLang="ko-KR" sz="3200" b="1" spc="-150" dirty="0" smtClean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학자금 대출이자 지원</a:t>
            </a:r>
            <a:endParaRPr lang="ko-KR" altLang="en-US" sz="3200" b="1" spc="-15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2048212"/>
            <a:ext cx="7056784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US" altLang="ko-KR" sz="3200" b="1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1. </a:t>
            </a:r>
            <a:r>
              <a:rPr lang="ko-KR" altLang="en-US" sz="3200" b="1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지원대상</a:t>
            </a:r>
            <a:endParaRPr lang="en-US" altLang="ko-KR" sz="3200" b="1" spc="-150" dirty="0" smtClean="0">
              <a:latin typeface="HY울릉도M" panose="02030600000101010101" pitchFamily="18" charset="-127"/>
              <a:ea typeface="HY울릉도M" panose="02030600000101010101" pitchFamily="18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 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- 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퇴직공제 적립일수 </a:t>
            </a:r>
            <a:r>
              <a:rPr lang="en-US" altLang="ko-KR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252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일 이상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이</a:t>
            </a:r>
            <a:r>
              <a:rPr lang="ko-KR" altLang="en-US" sz="2400" spc="-150" dirty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고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, </a:t>
            </a:r>
            <a:r>
              <a:rPr lang="en-US" altLang="ko-KR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2016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년에 근로</a:t>
            </a:r>
            <a:endParaRPr lang="en-US" altLang="ko-KR" sz="2400" b="1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2400" b="1" spc="-150" dirty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</a:t>
            </a:r>
            <a:r>
              <a:rPr lang="en-US" altLang="ko-KR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   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내역이 적립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되어 있는 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건설근로자의</a:t>
            </a:r>
            <a:r>
              <a:rPr lang="en-US" altLang="ko-KR" sz="2400" b="1" spc="-150" dirty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대학생 자녀 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중</a:t>
            </a:r>
            <a:endParaRPr lang="en-US" altLang="ko-KR" sz="2400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 - 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한국장학재단을 통해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「취업 후 상환 대출」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또는 </a:t>
            </a:r>
            <a:endParaRPr lang="en-US" altLang="ko-KR" sz="2400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2400" b="1" spc="-150" dirty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</a:t>
            </a:r>
            <a:r>
              <a:rPr lang="en-US" altLang="ko-KR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  </a:t>
            </a:r>
            <a:r>
              <a:rPr lang="ko-KR" altLang="en-US" sz="2400" b="1" spc="-150" dirty="0" err="1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소득분위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 </a:t>
            </a:r>
            <a:r>
              <a:rPr lang="en-US" altLang="ko-KR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8</a:t>
            </a:r>
            <a:r>
              <a:rPr lang="ko-KR" altLang="en-US" sz="2400" b="1" spc="-150" dirty="0" err="1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분위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이하「일반상환 대출」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을 받은 경우</a:t>
            </a:r>
            <a:endParaRPr lang="en-US" altLang="ko-KR" sz="2400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endParaRPr lang="en-US" altLang="ko-KR" sz="2000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3200" b="1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2. </a:t>
            </a:r>
            <a:r>
              <a:rPr lang="ko-KR" altLang="en-US" sz="3200" b="1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지원범위</a:t>
            </a:r>
            <a:endParaRPr lang="en-US" altLang="ko-KR" sz="3200" b="1" spc="-150" dirty="0" smtClean="0">
              <a:latin typeface="HY울릉도M" panose="02030600000101010101" pitchFamily="18" charset="-127"/>
              <a:ea typeface="HY울릉도M" panose="02030600000101010101" pitchFamily="18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22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  : 2014</a:t>
            </a:r>
            <a:r>
              <a:rPr lang="ko-KR" altLang="en-US" sz="22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년</a:t>
            </a:r>
            <a:r>
              <a:rPr lang="ko-KR" altLang="en-US" sz="2200" spc="-150" dirty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도</a:t>
            </a:r>
            <a:r>
              <a:rPr lang="ko-KR" altLang="en-US" sz="22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</a:t>
            </a:r>
            <a:r>
              <a:rPr lang="en-US" altLang="ko-KR" sz="22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1</a:t>
            </a:r>
            <a:r>
              <a:rPr lang="ko-KR" altLang="en-US" sz="22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학기 </a:t>
            </a:r>
            <a:r>
              <a:rPr lang="en-US" altLang="ko-KR" sz="22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~ 2016</a:t>
            </a:r>
            <a:r>
              <a:rPr lang="ko-KR" altLang="en-US" sz="22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년도 </a:t>
            </a:r>
            <a:r>
              <a:rPr lang="en-US" altLang="ko-KR" sz="22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2</a:t>
            </a:r>
            <a:r>
              <a:rPr lang="ko-KR" altLang="en-US" sz="22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학기까지 대출 </a:t>
            </a:r>
            <a:r>
              <a:rPr lang="ko-KR" altLang="en-US" sz="2200" spc="-150" dirty="0" err="1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누적액의</a:t>
            </a:r>
            <a:endParaRPr lang="en-US" altLang="ko-KR" sz="2200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22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    </a:t>
            </a:r>
            <a:r>
              <a:rPr lang="en-US" altLang="ko-KR" sz="22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2016. 7. 1 ~ 12.31</a:t>
            </a:r>
            <a:r>
              <a:rPr lang="ko-KR" altLang="en-US" sz="22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까지 발생한 이자 전액 </a:t>
            </a:r>
            <a:endParaRPr lang="en-US" altLang="ko-KR" sz="2200" b="1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32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755576" y="260648"/>
            <a:ext cx="7632848" cy="64087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99592" y="380465"/>
            <a:ext cx="7344816" cy="6120680"/>
          </a:xfrm>
          <a:prstGeom prst="rect">
            <a:avLst/>
          </a:prstGeom>
          <a:solidFill>
            <a:srgbClr val="00B050"/>
          </a:solidFill>
          <a:ln w="63500" cap="sq" cmpd="sng"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043608" y="1916832"/>
            <a:ext cx="7056784" cy="4464496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43608" y="620688"/>
            <a:ext cx="7056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2017</a:t>
            </a:r>
            <a:r>
              <a:rPr lang="ko-KR" altLang="en-US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년 </a:t>
            </a:r>
            <a:r>
              <a:rPr lang="en-US" altLang="ko-KR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학기 건설근로자 대학생 자녀</a:t>
            </a:r>
            <a:endParaRPr lang="en-US" altLang="ko-KR" sz="3200" b="1" spc="-150" dirty="0" smtClean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학자금 대출이자 지원</a:t>
            </a:r>
            <a:endParaRPr lang="ko-KR" altLang="en-US" sz="3200" b="1" spc="-15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2048212"/>
            <a:ext cx="7056784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US" altLang="ko-KR" sz="3200" b="1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3. </a:t>
            </a:r>
            <a:r>
              <a:rPr lang="ko-KR" altLang="en-US" sz="3200" b="1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신청기간</a:t>
            </a:r>
            <a:endParaRPr lang="en-US" altLang="ko-KR" b="1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 </a:t>
            </a:r>
            <a:r>
              <a:rPr lang="en-US" altLang="ko-KR" sz="2400" b="1" spc="-150" dirty="0" smtClean="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: 2017. 3. 20 (</a:t>
            </a:r>
            <a:r>
              <a:rPr lang="ko-KR" altLang="en-US" sz="2400" b="1" spc="-150" dirty="0" smtClean="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월</a:t>
            </a:r>
            <a:r>
              <a:rPr lang="en-US" altLang="ko-KR" sz="2400" b="1" spc="-150" dirty="0" smtClean="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) ~ 4. 14(</a:t>
            </a:r>
            <a:r>
              <a:rPr lang="ko-KR" altLang="en-US" sz="2400" b="1" spc="-150" dirty="0" smtClean="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금</a:t>
            </a:r>
            <a:r>
              <a:rPr lang="en-US" altLang="ko-KR" sz="2400" b="1" spc="-150" dirty="0" smtClean="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) 18</a:t>
            </a:r>
            <a:r>
              <a:rPr lang="ko-KR" altLang="en-US" sz="2400" b="1" spc="-150" dirty="0" smtClean="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시 까지</a:t>
            </a:r>
            <a:endParaRPr lang="en-US" altLang="ko-KR" sz="2400" b="1" spc="-150" dirty="0" smtClean="0">
              <a:solidFill>
                <a:schemeClr val="tx2"/>
              </a:solidFill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endParaRPr lang="en-US" altLang="ko-KR" sz="2200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3200" b="1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4. </a:t>
            </a:r>
            <a:r>
              <a:rPr lang="ko-KR" altLang="en-US" sz="3200" b="1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신청방법 및 구비서류</a:t>
            </a:r>
            <a:endParaRPr lang="en-US" altLang="ko-KR" b="1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2400" spc="-150" dirty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- 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신청방법 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: 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방문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또는 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우편</a:t>
            </a:r>
            <a:r>
              <a:rPr lang="en-US" altLang="ko-KR" sz="20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(</a:t>
            </a:r>
            <a:r>
              <a:rPr lang="ko-KR" altLang="en-US" sz="20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등기</a:t>
            </a:r>
            <a:r>
              <a:rPr lang="en-US" altLang="ko-KR" sz="20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) 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제출</a:t>
            </a:r>
            <a:endParaRPr lang="en-US" altLang="ko-KR" sz="2400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2400" spc="-150" dirty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- 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구비서류 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: 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신청서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1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부</a:t>
            </a:r>
            <a:endParaRPr lang="en-US" altLang="ko-KR" sz="2400" spc="-150" dirty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    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개인정보 이용 동의서</a:t>
            </a:r>
            <a:r>
              <a:rPr lang="en-US" altLang="ko-KR" sz="20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(</a:t>
            </a:r>
            <a:r>
              <a:rPr lang="ko-KR" altLang="en-US" sz="20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근로자</a:t>
            </a:r>
            <a:r>
              <a:rPr lang="en-US" altLang="ko-KR" sz="20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, </a:t>
            </a:r>
            <a:r>
              <a:rPr lang="ko-KR" altLang="en-US" sz="20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자녀</a:t>
            </a:r>
            <a:r>
              <a:rPr lang="en-US" altLang="ko-KR" sz="20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)  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각 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1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부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, </a:t>
            </a:r>
          </a:p>
          <a:p>
            <a:pPr>
              <a:lnSpc>
                <a:spcPts val="3300"/>
              </a:lnSpc>
            </a:pP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    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가족관계증명서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1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부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, </a:t>
            </a:r>
            <a:r>
              <a:rPr lang="ko-KR" altLang="en-US" sz="2400" b="1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재학증명서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1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부</a:t>
            </a:r>
            <a:endParaRPr lang="en-US" altLang="ko-KR" sz="2400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pc="-30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       </a:t>
            </a:r>
            <a:r>
              <a:rPr lang="en-US" altLang="ko-KR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* </a:t>
            </a:r>
            <a:r>
              <a:rPr lang="ko-KR" altLang="en-US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우편</a:t>
            </a:r>
            <a:r>
              <a:rPr lang="en-US" altLang="ko-KR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(</a:t>
            </a:r>
            <a:r>
              <a:rPr lang="ko-KR" altLang="en-US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등기</a:t>
            </a:r>
            <a:r>
              <a:rPr lang="en-US" altLang="ko-KR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) </a:t>
            </a:r>
            <a:r>
              <a:rPr lang="ko-KR" altLang="en-US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신청 시  </a:t>
            </a:r>
            <a:r>
              <a:rPr lang="en-US" altLang="ko-KR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:  </a:t>
            </a:r>
            <a:r>
              <a:rPr lang="ko-KR" altLang="en-US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본인서명사실확인서</a:t>
            </a:r>
            <a:r>
              <a:rPr lang="en-US" altLang="ko-KR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(</a:t>
            </a:r>
            <a:r>
              <a:rPr lang="ko-KR" altLang="en-US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근로자</a:t>
            </a:r>
            <a:r>
              <a:rPr lang="en-US" altLang="ko-KR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, </a:t>
            </a:r>
            <a:r>
              <a:rPr lang="ko-KR" altLang="en-US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자녀</a:t>
            </a:r>
            <a:r>
              <a:rPr lang="en-US" altLang="ko-KR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) </a:t>
            </a:r>
            <a:r>
              <a:rPr lang="ko-KR" altLang="en-US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각 </a:t>
            </a:r>
            <a:r>
              <a:rPr lang="en-US" altLang="ko-KR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1</a:t>
            </a:r>
            <a:r>
              <a:rPr lang="ko-KR" altLang="en-US" sz="2000" spc="-30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부</a:t>
            </a:r>
            <a:endParaRPr lang="en-US" altLang="ko-KR" sz="2000" spc="-300" dirty="0" smtClean="0">
              <a:latin typeface="HY울릉도M" panose="02030600000101010101" pitchFamily="18" charset="-127"/>
              <a:ea typeface="HY울릉도M" panose="02030600000101010101" pitchFamily="18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14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755576" y="260648"/>
            <a:ext cx="7632848" cy="64087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99592" y="380465"/>
            <a:ext cx="7344816" cy="6120680"/>
          </a:xfrm>
          <a:prstGeom prst="rect">
            <a:avLst/>
          </a:prstGeom>
          <a:solidFill>
            <a:srgbClr val="00B050"/>
          </a:solidFill>
          <a:ln w="63500" cap="sq" cmpd="sng"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043608" y="1916832"/>
            <a:ext cx="7056784" cy="4464496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43608" y="620688"/>
            <a:ext cx="7056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2017</a:t>
            </a:r>
            <a:r>
              <a:rPr lang="ko-KR" altLang="en-US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년 </a:t>
            </a:r>
            <a:r>
              <a:rPr lang="en-US" altLang="ko-KR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학기 건설근로자 대학생 자녀</a:t>
            </a:r>
            <a:endParaRPr lang="en-US" altLang="ko-KR" sz="3200" b="1" spc="-150" dirty="0" smtClean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3200" b="1" spc="-15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학자금 대출이자 지원</a:t>
            </a:r>
            <a:endParaRPr lang="ko-KR" altLang="en-US" sz="3200" b="1" spc="-15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2039357"/>
            <a:ext cx="7056784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US" altLang="ko-KR" sz="3200" b="1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5. </a:t>
            </a:r>
            <a:r>
              <a:rPr lang="ko-KR" altLang="en-US" sz="3200" b="1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접수처</a:t>
            </a:r>
            <a:endParaRPr lang="en-US" altLang="ko-KR" b="1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2400" spc="-150" dirty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: 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건설근로자공제회 본회 및 전국 지사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·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센터</a:t>
            </a:r>
            <a:endParaRPr lang="en-US" altLang="ko-KR" sz="2400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endParaRPr lang="en-US" altLang="ko-KR" sz="2400" spc="-150" dirty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3200" b="1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6. </a:t>
            </a:r>
            <a:r>
              <a:rPr lang="ko-KR" altLang="en-US" sz="3200" b="1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기타문의 </a:t>
            </a:r>
            <a:endParaRPr lang="en-US" altLang="ko-KR" sz="3200" b="1" spc="-150" dirty="0" smtClean="0">
              <a:latin typeface="HY울릉도M" panose="02030600000101010101" pitchFamily="18" charset="-127"/>
              <a:ea typeface="HY울릉도M" panose="02030600000101010101" pitchFamily="18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 </a:t>
            </a:r>
            <a:r>
              <a:rPr lang="en-US" altLang="ko-KR" sz="2400" b="1" spc="-150" dirty="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: </a:t>
            </a:r>
            <a:r>
              <a:rPr lang="en-US" altLang="ko-KR" sz="2400" b="1" spc="-150" dirty="0" smtClean="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1666-1122(</a:t>
            </a:r>
            <a:r>
              <a:rPr lang="ko-KR" altLang="en-US" sz="2400" b="1" spc="-150" dirty="0" smtClean="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연결 후 </a:t>
            </a:r>
            <a:r>
              <a:rPr lang="en-US" altLang="ko-KR" sz="2400" b="1" spc="-150" dirty="0" smtClean="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‘0’)</a:t>
            </a:r>
            <a:endParaRPr lang="en-US" altLang="ko-KR" sz="2400" b="1" spc="-150" dirty="0">
              <a:solidFill>
                <a:schemeClr val="tx2"/>
              </a:solidFill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endParaRPr lang="en-US" altLang="ko-KR" sz="2400" b="1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3200" b="1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7. </a:t>
            </a:r>
            <a:r>
              <a:rPr lang="ko-KR" altLang="en-US" sz="3200" b="1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대상자 확정 및 이자지원</a:t>
            </a:r>
            <a:endParaRPr lang="en-US" altLang="ko-KR" b="1" spc="-150" dirty="0" smtClean="0">
              <a:latin typeface="굴림" panose="020B0600000101010101" pitchFamily="50" charset="-127"/>
              <a:ea typeface="굴림" panose="020B0600000101010101" pitchFamily="50" charset="-127"/>
              <a:cs typeface="함초롬돋움" panose="02030504000101010101" pitchFamily="18" charset="-127"/>
            </a:endParaRPr>
          </a:p>
          <a:p>
            <a:pPr>
              <a:lnSpc>
                <a:spcPts val="3300"/>
              </a:lnSpc>
            </a:pPr>
            <a:r>
              <a:rPr lang="en-US" altLang="ko-KR" sz="2400" spc="-150" dirty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  : 2017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년 </a:t>
            </a:r>
            <a:r>
              <a:rPr lang="en-US" altLang="ko-KR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4</a:t>
            </a:r>
            <a:r>
              <a:rPr lang="ko-KR" altLang="en-US" sz="2400" spc="-150" dirty="0" smtClean="0">
                <a:latin typeface="굴림" panose="020B0600000101010101" pitchFamily="50" charset="-127"/>
                <a:ea typeface="굴림" panose="020B0600000101010101" pitchFamily="50" charset="-127"/>
                <a:cs typeface="함초롬돋움" panose="02030504000101010101" pitchFamily="18" charset="-127"/>
              </a:rPr>
              <a:t>월 말 예정</a:t>
            </a:r>
            <a:endParaRPr lang="en-US" altLang="ko-KR" sz="2400" spc="-150" dirty="0" smtClean="0">
              <a:latin typeface="HY울릉도M" panose="02030600000101010101" pitchFamily="18" charset="-127"/>
              <a:ea typeface="HY울릉도M" panose="02030600000101010101" pitchFamily="18" charset="-127"/>
              <a:cs typeface="함초롬돋움" panose="02030504000101010101" pitchFamily="18" charset="-127"/>
            </a:endParaRPr>
          </a:p>
          <a:p>
            <a:pPr algn="r">
              <a:lnSpc>
                <a:spcPts val="3300"/>
              </a:lnSpc>
            </a:pPr>
            <a:r>
              <a:rPr lang="ko-KR" altLang="en-US" sz="2400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자세한 사항은 공제회 홈페이지</a:t>
            </a:r>
            <a:r>
              <a:rPr lang="en-US" altLang="ko-KR" sz="2400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(</a:t>
            </a:r>
            <a:r>
              <a:rPr lang="en-US" altLang="ko-KR" sz="2400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  <a:hlinkClick r:id="rId2"/>
              </a:rPr>
              <a:t>http://www.cwma.or.kr</a:t>
            </a:r>
            <a:r>
              <a:rPr lang="en-US" altLang="ko-KR" sz="2400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) </a:t>
            </a:r>
            <a:r>
              <a:rPr lang="ko-KR" altLang="en-US" sz="2400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에서 확인해 주세요</a:t>
            </a:r>
            <a:r>
              <a:rPr lang="en-US" altLang="ko-KR" sz="2400" spc="-150" dirty="0" smtClean="0">
                <a:latin typeface="HY울릉도M" panose="02030600000101010101" pitchFamily="18" charset="-127"/>
                <a:ea typeface="HY울릉도M" panose="02030600000101010101" pitchFamily="18" charset="-127"/>
                <a:cs typeface="함초롬돋움" panose="02030504000101010101" pitchFamily="18" charset="-127"/>
              </a:rPr>
              <a:t>!</a:t>
            </a:r>
            <a:endParaRPr lang="ko-KR" altLang="en-US" sz="2400" spc="-150" dirty="0">
              <a:latin typeface="HY울릉도M" panose="02030600000101010101" pitchFamily="18" charset="-127"/>
              <a:ea typeface="HY울릉도M" panose="02030600000101010101" pitchFamily="18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44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249</Words>
  <Application>Microsoft Office PowerPoint</Application>
  <PresentationFormat>화면 슬라이드 쇼(4:3)</PresentationFormat>
  <Paragraphs>36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HY울릉도M</vt:lpstr>
      <vt:lpstr>굴림</vt:lpstr>
      <vt:lpstr>맑은 고딕</vt:lpstr>
      <vt:lpstr>함초롬돋움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고승민</dc:creator>
  <cp:lastModifiedBy>user</cp:lastModifiedBy>
  <cp:revision>14</cp:revision>
  <cp:lastPrinted>2017-03-26T23:43:40Z</cp:lastPrinted>
  <dcterms:created xsi:type="dcterms:W3CDTF">2017-03-26T21:32:13Z</dcterms:created>
  <dcterms:modified xsi:type="dcterms:W3CDTF">2017-03-29T00:20:51Z</dcterms:modified>
</cp:coreProperties>
</file>